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7379" autoAdjust="0"/>
  </p:normalViewPr>
  <p:slideViewPr>
    <p:cSldViewPr snapToGrid="0">
      <p:cViewPr varScale="1">
        <p:scale>
          <a:sx n="57" d="100"/>
          <a:sy n="57" d="100"/>
        </p:scale>
        <p:origin x="12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56AB9-1F9F-4025-85FB-466522C5B16D}" type="datetimeFigureOut">
              <a:rPr lang="en-US" smtClean="0"/>
              <a:t>1/8/2021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DDEEF-809D-4DEE-AC97-9F5BB1D9F148}" type="slidenum">
              <a:rPr lang="en-US" smtClean="0"/>
              <a:t>‹#›</a:t>
            </a:fld>
            <a:endParaRPr lang="en-US" dirty="0"/>
          </a:p>
        </p:txBody>
      </p:sp>
    </p:spTree>
    <p:extLst>
      <p:ext uri="{BB962C8B-B14F-4D97-AF65-F5344CB8AC3E}">
        <p14:creationId xmlns:p14="http://schemas.microsoft.com/office/powerpoint/2010/main" val="92091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on Great recession causes and responses.</a:t>
            </a:r>
          </a:p>
        </p:txBody>
      </p:sp>
      <p:sp>
        <p:nvSpPr>
          <p:cNvPr id="4" name="Slide Number Placeholder 3"/>
          <p:cNvSpPr>
            <a:spLocks noGrp="1"/>
          </p:cNvSpPr>
          <p:nvPr>
            <p:ph type="sldNum" sz="quarter" idx="5"/>
          </p:nvPr>
        </p:nvSpPr>
        <p:spPr/>
        <p:txBody>
          <a:bodyPr/>
          <a:lstStyle/>
          <a:p>
            <a:fld id="{FEDDDEEF-809D-4DEE-AC97-9F5BB1D9F148}" type="slidenum">
              <a:rPr lang="en-US" smtClean="0"/>
              <a:t>1</a:t>
            </a:fld>
            <a:endParaRPr lang="en-US" dirty="0"/>
          </a:p>
        </p:txBody>
      </p:sp>
    </p:spTree>
    <p:extLst>
      <p:ext uri="{BB962C8B-B14F-4D97-AF65-F5344CB8AC3E}">
        <p14:creationId xmlns:p14="http://schemas.microsoft.com/office/powerpoint/2010/main" val="3461267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countries develop poor economic and financial policies as well as poor risk management strategies there will be an increased likelihood for the occurrence of an economic recession. Therefore, the great recession is a high-pitched deterioration in economic activity. Recession is regarded as the most substantial economic downturn since the occurrence of the great depression. This presentation will provide several causes that lead to the occurrence of the great depression, provide insights into whether the recession may happen again. Also, financial policies developed will be discussed that were developed to curb the occurrence of another recession and recommend economic policies to avoid future recession from happening.</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2</a:t>
            </a:fld>
            <a:endParaRPr lang="en-US" dirty="0"/>
          </a:p>
        </p:txBody>
      </p:sp>
    </p:spTree>
    <p:extLst>
      <p:ext uri="{BB962C8B-B14F-4D97-AF65-F5344CB8AC3E}">
        <p14:creationId xmlns:p14="http://schemas.microsoft.com/office/powerpoint/2010/main" val="59326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Regulation of the financial industry is among the crucial role of the government in curbing recession. According to Ponnuru (2018),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fed monetary policy is to be blamed because they did not regulate the financial industry. Also, increasing property values and easy access to mortgages engrossed many individuals to benefit from home loans. However, this resulted in a housing market bubble. There was no security of loans because home loans were closely secured to hedge funds, derivatives and credit default swaps, thus the crush in the housing sector resulted in the United States monetary industry falling significantly. The fed was providing loans at an interest rate of 1.25%, however, due to increased demand for mortgage loans rates started to increase till 5.25% by 2006 (Ponnuru, 2018). This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led to challenges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subprime borrowers as they were unable to pay.</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3</a:t>
            </a:fld>
            <a:endParaRPr lang="en-US" dirty="0"/>
          </a:p>
        </p:txBody>
      </p:sp>
    </p:spTree>
    <p:extLst>
      <p:ext uri="{BB962C8B-B14F-4D97-AF65-F5344CB8AC3E}">
        <p14:creationId xmlns:p14="http://schemas.microsoft.com/office/powerpoint/2010/main" val="1445715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structure of the United States is structured by the recession because the government have learned that from the experiences. Therefore, to counter the challenges and the impacts experienced, labor markets is the one affected the most. According to Tooze</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(2018),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argued that initiative such as increasing the unemployment insurance is executed to cater to the high unemployment rate and reducing the effects. Also, financial policies are considered to ensure they fit all individuals and more efforts placed on stabilizing the financial market. This includes reducing the number of institutions providing loans and monitoring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Finally</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is through expanding the job market to ensure many people are employed.</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4</a:t>
            </a:fld>
            <a:endParaRPr lang="en-US" dirty="0"/>
          </a:p>
        </p:txBody>
      </p:sp>
    </p:spTree>
    <p:extLst>
      <p:ext uri="{BB962C8B-B14F-4D97-AF65-F5344CB8AC3E}">
        <p14:creationId xmlns:p14="http://schemas.microsoft.com/office/powerpoint/2010/main" val="4166157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Similar recession can happen in future because of the events and actions taken by the required systems.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Bivens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(2019),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argues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that although the federal reserve action is essential in preventing recession, it cannot accomplish the fight by itself. Also, another reason for a similar recession might happen is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because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United States is poorly prepared as they have focused on the reason which resulted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occurrence of the 2008 recession including low-interest rates and high public debt. However, they have not decreased inequality from the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growing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economy and also policymakers have not yet attained the importance of fiscal policy in enhancing public spending as it is useful in economic recovery (Committee for Economic Development, 2018).</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5</a:t>
            </a:fld>
            <a:endParaRPr lang="en-US" dirty="0"/>
          </a:p>
        </p:txBody>
      </p:sp>
    </p:spTree>
    <p:extLst>
      <p:ext uri="{BB962C8B-B14F-4D97-AF65-F5344CB8AC3E}">
        <p14:creationId xmlns:p14="http://schemas.microsoft.com/office/powerpoint/2010/main" val="3043051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Financial knowledge plays a critical role in making the business continue to operate during the recession. Therefore, although many companies undergo a lot of financial challenges, workforce management is essential in reducing expenses such as training after the recession. For instance, providing employees with unpaid or partially compensated leave. Also, smart financial management is essential for the company during a recession as it leads to decreased sales hance reduced cash for funding operations (Ponnuru, 2018). Also, decision making on the performance of the business during and after the recession is essential and it depends on individuals involved. Decisions made should be able to adapt to changing economic needs. Finally, digital transformation can help decrease cost by investing in activities that have faster returns and automate tasks. Information technology can make the business be agile and have the capacity to handle uncertainty.</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6</a:t>
            </a:fld>
            <a:endParaRPr lang="en-US" dirty="0"/>
          </a:p>
        </p:txBody>
      </p:sp>
    </p:spTree>
    <p:extLst>
      <p:ext uri="{BB962C8B-B14F-4D97-AF65-F5344CB8AC3E}">
        <p14:creationId xmlns:p14="http://schemas.microsoft.com/office/powerpoint/2010/main" val="1492281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The great recession began in the United States which was later felt by other countries. Although the recession lasted for a longer period, many people faced significant challenges including a reduction in salaries and loss of houses. The labor market was also not left unaffected because the unemployment rate increased from 4 </a:t>
            </a:r>
            <a:r>
              <a:rPr lang="en-US" sz="1200" dirty="0" smtClean="0">
                <a:effectLst/>
                <a:latin typeface="Times New Roman" panose="02020603050405020304" pitchFamily="18" charset="0"/>
                <a:ea typeface="Calibri" panose="020F0502020204030204" pitchFamily="34" charset="0"/>
              </a:rPr>
              <a:t>percent </a:t>
            </a:r>
            <a:r>
              <a:rPr lang="en-US" sz="1200" dirty="0">
                <a:effectLst/>
                <a:latin typeface="Times New Roman" panose="02020603050405020304" pitchFamily="18" charset="0"/>
                <a:ea typeface="Calibri" panose="020F0502020204030204" pitchFamily="34" charset="0"/>
              </a:rPr>
              <a:t>to more than 9 </a:t>
            </a:r>
            <a:r>
              <a:rPr lang="en-US" sz="1200" dirty="0" smtClean="0">
                <a:effectLst/>
                <a:latin typeface="Times New Roman" panose="02020603050405020304" pitchFamily="18" charset="0"/>
                <a:ea typeface="Calibri" panose="020F0502020204030204" pitchFamily="34" charset="0"/>
              </a:rPr>
              <a:t>percent</a:t>
            </a:r>
            <a:r>
              <a:rPr lang="en-US" sz="1200" dirty="0">
                <a:effectLst/>
                <a:latin typeface="Times New Roman" panose="02020603050405020304" pitchFamily="18" charset="0"/>
                <a:ea typeface="Calibri" panose="020F0502020204030204" pitchFamily="34" charset="0"/>
              </a:rPr>
              <a:t>. Low-interest rate </a:t>
            </a:r>
            <a:r>
              <a:rPr lang="en-US" sz="1200" dirty="0" smtClean="0">
                <a:effectLst/>
                <a:latin typeface="Times New Roman" panose="02020603050405020304" pitchFamily="18" charset="0"/>
                <a:ea typeface="Calibri" panose="020F0502020204030204" pitchFamily="34" charset="0"/>
              </a:rPr>
              <a:t>led to people </a:t>
            </a:r>
            <a:r>
              <a:rPr lang="en-US" sz="1200" dirty="0">
                <a:effectLst/>
                <a:latin typeface="Times New Roman" panose="02020603050405020304" pitchFamily="18" charset="0"/>
                <a:ea typeface="Calibri" panose="020F0502020204030204" pitchFamily="34" charset="0"/>
              </a:rPr>
              <a:t>borrowing loans which </a:t>
            </a:r>
            <a:r>
              <a:rPr lang="en-US" sz="1200" dirty="0" smtClean="0">
                <a:effectLst/>
                <a:latin typeface="Times New Roman" panose="02020603050405020304" pitchFamily="18" charset="0"/>
                <a:ea typeface="Calibri" panose="020F0502020204030204" pitchFamily="34" charset="0"/>
              </a:rPr>
              <a:t>yielding to increased </a:t>
            </a:r>
            <a:r>
              <a:rPr lang="en-US" sz="1200" dirty="0">
                <a:effectLst/>
                <a:latin typeface="Times New Roman" panose="02020603050405020304" pitchFamily="18" charset="0"/>
                <a:ea typeface="Calibri" panose="020F0502020204030204" pitchFamily="34" charset="0"/>
              </a:rPr>
              <a:t>public debt. More loans provided </a:t>
            </a:r>
            <a:r>
              <a:rPr lang="en-US" sz="1200" dirty="0" smtClean="0">
                <a:effectLst/>
                <a:latin typeface="Times New Roman" panose="02020603050405020304" pitchFamily="18" charset="0"/>
                <a:ea typeface="Calibri" panose="020F0502020204030204" pitchFamily="34" charset="0"/>
              </a:rPr>
              <a:t>fueled </a:t>
            </a:r>
            <a:r>
              <a:rPr lang="en-US" sz="1200" dirty="0">
                <a:effectLst/>
                <a:latin typeface="Times New Roman" panose="02020603050405020304" pitchFamily="18" charset="0"/>
                <a:ea typeface="Calibri" panose="020F0502020204030204" pitchFamily="34" charset="0"/>
              </a:rPr>
              <a:t>increased money supply and thus people purchased houses, nevertheless, as more people had the money the demand for houses surpassed the supply. When the fed increased taxes, people who had loans were unable to pay and the amount for selling houses also reduced as demand decreased.</a:t>
            </a:r>
            <a:endParaRPr lang="en-US" sz="1200" dirty="0"/>
          </a:p>
        </p:txBody>
      </p:sp>
      <p:sp>
        <p:nvSpPr>
          <p:cNvPr id="4" name="Slide Number Placeholder 3"/>
          <p:cNvSpPr>
            <a:spLocks noGrp="1"/>
          </p:cNvSpPr>
          <p:nvPr>
            <p:ph type="sldNum" sz="quarter" idx="5"/>
          </p:nvPr>
        </p:nvSpPr>
        <p:spPr/>
        <p:txBody>
          <a:bodyPr/>
          <a:lstStyle/>
          <a:p>
            <a:fld id="{FEDDDEEF-809D-4DEE-AC97-9F5BB1D9F148}" type="slidenum">
              <a:rPr lang="en-US" smtClean="0"/>
              <a:t>7</a:t>
            </a:fld>
            <a:endParaRPr lang="en-US" dirty="0"/>
          </a:p>
        </p:txBody>
      </p:sp>
    </p:spTree>
    <p:extLst>
      <p:ext uri="{BB962C8B-B14F-4D97-AF65-F5344CB8AC3E}">
        <p14:creationId xmlns:p14="http://schemas.microsoft.com/office/powerpoint/2010/main" val="363205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Fiscal and monetary policies are essential in reducing recession as well as in the recovery process. Fiscal policies used in the great recession period includes tax cuts and government spending (Holland et al., 2018). During the recession, the government needs to cut tax to ensure individuals can access the required needs. Similarly, government spending needs to be increased during the recession as money will be required in other important projects to sustain individuals and businesses. Monetary policies used are keeping interest rates down and decreasing unemployment. Before the recession interest rates were low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thus,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federal reserve had to take actions of increasing interest rates which affected individuals in debt. Also, after the recession, they had to increase the employment rate to help the country recover.</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8</a:t>
            </a:fld>
            <a:endParaRPr lang="en-US" dirty="0"/>
          </a:p>
        </p:txBody>
      </p:sp>
    </p:spTree>
    <p:extLst>
      <p:ext uri="{BB962C8B-B14F-4D97-AF65-F5344CB8AC3E}">
        <p14:creationId xmlns:p14="http://schemas.microsoft.com/office/powerpoint/2010/main" val="190424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great recession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eventuated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significant changes in the United States.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Hence,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the increase in a recession, many businesses and companies were faced with a reduction in sales, thus resulting in increased unemployment of up to 10% (Tooze, 2018). While the country has been working to improve the number of people who are employed recession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led to 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decline. Also, the United States GDP decreased by 0.3% in 2008 and 2.8% in 2009 as sales were few and business did not operate as usual (Tooze, 2019). Similarly, the housing market reduced abruptly due to a fall in demand. The future recession might happen but not with the same magnitude as that of the great depression because of the increased inequality.</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9</a:t>
            </a:fld>
            <a:endParaRPr lang="en-US" dirty="0"/>
          </a:p>
        </p:txBody>
      </p:sp>
    </p:spTree>
    <p:extLst>
      <p:ext uri="{BB962C8B-B14F-4D97-AF65-F5344CB8AC3E}">
        <p14:creationId xmlns:p14="http://schemas.microsoft.com/office/powerpoint/2010/main" val="397843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summation, the great recession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eventuated to increased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challenges to Americans. For instance, the recession is costly because it results in the loss of jobs and income. However, when fiscal and monetary policies are used well recession can be managed. Fiscal and monetary policies such as maintain interest rates low and cutting taxes are essential. I would propose several economic policies to avoid future recessions, the first one is high inflation targeting as it will aim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development as low inflation leads to slow growth.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Secondly, guaranteeing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financial stability for individuals to have confidence in the banking system to avoid bank closures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and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reduction in the money supply. Finally, through devaluation aggregate demand is enhanced.</a:t>
            </a:r>
          </a:p>
          <a:p>
            <a:endParaRPr lang="en-US" dirty="0"/>
          </a:p>
        </p:txBody>
      </p:sp>
      <p:sp>
        <p:nvSpPr>
          <p:cNvPr id="4" name="Slide Number Placeholder 3"/>
          <p:cNvSpPr>
            <a:spLocks noGrp="1"/>
          </p:cNvSpPr>
          <p:nvPr>
            <p:ph type="sldNum" sz="quarter" idx="5"/>
          </p:nvPr>
        </p:nvSpPr>
        <p:spPr/>
        <p:txBody>
          <a:bodyPr/>
          <a:lstStyle/>
          <a:p>
            <a:fld id="{FEDDDEEF-809D-4DEE-AC97-9F5BB1D9F148}" type="slidenum">
              <a:rPr lang="en-US" smtClean="0"/>
              <a:t>10</a:t>
            </a:fld>
            <a:endParaRPr lang="en-US" dirty="0"/>
          </a:p>
        </p:txBody>
      </p:sp>
    </p:spTree>
    <p:extLst>
      <p:ext uri="{BB962C8B-B14F-4D97-AF65-F5344CB8AC3E}">
        <p14:creationId xmlns:p14="http://schemas.microsoft.com/office/powerpoint/2010/main" val="13205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2082853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2732378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1033754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45006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372351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78217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258575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2394146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154650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39377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37928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4055626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53463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3213360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80584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2B22F7-380D-4019-91FB-B2A1107BCDCE}" type="datetimeFigureOut">
              <a:rPr lang="en-US" smtClean="0"/>
              <a:t>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1B4C47-2E9B-48F9-BDD8-C5F2B7220EA7}" type="slidenum">
              <a:rPr lang="en-US" smtClean="0"/>
              <a:t>‹#›</a:t>
            </a:fld>
            <a:endParaRPr lang="en-US" dirty="0"/>
          </a:p>
        </p:txBody>
      </p:sp>
    </p:spTree>
    <p:extLst>
      <p:ext uri="{BB962C8B-B14F-4D97-AF65-F5344CB8AC3E}">
        <p14:creationId xmlns:p14="http://schemas.microsoft.com/office/powerpoint/2010/main" val="2827926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2B22F7-380D-4019-91FB-B2A1107BCDCE}" type="datetimeFigureOut">
              <a:rPr lang="en-US" smtClean="0"/>
              <a:t>1/8/2021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81B4C47-2E9B-48F9-BDD8-C5F2B7220EA7}" type="slidenum">
              <a:rPr lang="en-US" smtClean="0"/>
              <a:t>‹#›</a:t>
            </a:fld>
            <a:endParaRPr lang="en-US" dirty="0"/>
          </a:p>
        </p:txBody>
      </p:sp>
    </p:spTree>
    <p:extLst>
      <p:ext uri="{BB962C8B-B14F-4D97-AF65-F5344CB8AC3E}">
        <p14:creationId xmlns:p14="http://schemas.microsoft.com/office/powerpoint/2010/main" val="28952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ed.org/reports/what-is-the-national-debt-and-why-does-it-matter" TargetMode="External"/><Relationship Id="rId2" Type="http://schemas.openxmlformats.org/officeDocument/2006/relationships/hyperlink" Target="https://www.epi.org/publication/next-recession-bivens/" TargetMode="External"/><Relationship Id="rId1" Type="http://schemas.openxmlformats.org/officeDocument/2006/relationships/slideLayout" Target="../slideLayouts/slideLayout2.xml"/><Relationship Id="rId6" Type="http://schemas.openxmlformats.org/officeDocument/2006/relationships/hyperlink" Target="https://doi.org/10.1057/s11369-018-0083-3" TargetMode="External"/><Relationship Id="rId5" Type="http://schemas.openxmlformats.org/officeDocument/2006/relationships/hyperlink" Target="https://doi.org/10.1515/roe-2015-0102" TargetMode="External"/><Relationship Id="rId4" Type="http://schemas.openxmlformats.org/officeDocument/2006/relationships/hyperlink" Target="https://hbr.org/2019/05/how-to-survive-a-recession-and-thrive-afterwar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foreignaffairs.com/" TargetMode="External"/><Relationship Id="rId2" Type="http://schemas.openxmlformats.org/officeDocument/2006/relationships/hyperlink" Target="https://www.nationalreview.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7F75B3-7E2E-4A15-B668-69B1AED67663}"/>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The Great Recession</a:t>
            </a:r>
          </a:p>
        </p:txBody>
      </p:sp>
      <p:sp>
        <p:nvSpPr>
          <p:cNvPr id="3" name="Subtitle 2">
            <a:extLst>
              <a:ext uri="{FF2B5EF4-FFF2-40B4-BE49-F238E27FC236}">
                <a16:creationId xmlns:a16="http://schemas.microsoft.com/office/drawing/2014/main" xmlns="" id="{584272B8-5F6D-48AC-890A-8944329F6E25}"/>
              </a:ext>
            </a:extLst>
          </p:cNvPr>
          <p:cNvSpPr>
            <a:spLocks noGrp="1"/>
          </p:cNvSpPr>
          <p:nvPr>
            <p:ph type="subTitle" idx="1"/>
          </p:nvPr>
        </p:nvSpPr>
        <p:spPr>
          <a:xfrm>
            <a:off x="1507067" y="4050833"/>
            <a:ext cx="7766936" cy="1683217"/>
          </a:xfrm>
        </p:spPr>
        <p:txBody>
          <a:bodyPr>
            <a:noAutofit/>
          </a:bodyPr>
          <a:lstStyle/>
          <a:p>
            <a:r>
              <a:rPr lang="en-US" sz="2000" b="0" i="0" dirty="0" smtClean="0">
                <a:solidFill>
                  <a:srgbClr val="222222"/>
                </a:solidFill>
                <a:effectLst/>
                <a:latin typeface="Times New Roman" panose="02020603050405020304" pitchFamily="18" charset="0"/>
                <a:cs typeface="Times New Roman" panose="02020603050405020304" pitchFamily="18" charset="0"/>
              </a:rPr>
              <a:t>Name </a:t>
            </a:r>
          </a:p>
          <a:p>
            <a:r>
              <a:rPr lang="en-US" sz="2000" b="0" i="0" dirty="0" smtClean="0">
                <a:solidFill>
                  <a:srgbClr val="222222"/>
                </a:solidFill>
                <a:effectLst/>
                <a:latin typeface="Times New Roman" panose="02020603050405020304" pitchFamily="18" charset="0"/>
                <a:cs typeface="Times New Roman" panose="02020603050405020304" pitchFamily="18" charset="0"/>
              </a:rPr>
              <a:t> Course</a:t>
            </a:r>
          </a:p>
          <a:p>
            <a:r>
              <a:rPr lang="en-US" sz="2000" b="0" i="0" dirty="0" smtClean="0">
                <a:solidFill>
                  <a:srgbClr val="222222"/>
                </a:solidFill>
                <a:effectLst/>
                <a:latin typeface="Times New Roman" panose="02020603050405020304" pitchFamily="18" charset="0"/>
                <a:cs typeface="Times New Roman" panose="02020603050405020304" pitchFamily="18" charset="0"/>
              </a:rPr>
              <a:t>Instructor</a:t>
            </a:r>
          </a:p>
          <a:p>
            <a:r>
              <a:rPr lang="en-US" sz="2000" b="0" i="0" dirty="0" smtClean="0">
                <a:solidFill>
                  <a:srgbClr val="222222"/>
                </a:solidFill>
                <a:effectLst/>
                <a:latin typeface="Times New Roman" panose="02020603050405020304" pitchFamily="18" charset="0"/>
                <a:cs typeface="Times New Roman" panose="02020603050405020304" pitchFamily="18" charset="0"/>
              </a:rPr>
              <a:t>Date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2819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E502BE-8C7D-40EF-95D1-D1EA57EDF034}"/>
              </a:ext>
            </a:extLst>
          </p:cNvPr>
          <p:cNvSpPr>
            <a:spLocks noGrp="1"/>
          </p:cNvSpPr>
          <p:nvPr>
            <p:ph type="title"/>
          </p:nvPr>
        </p:nvSpPr>
        <p:spPr/>
        <p:txBody>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Introduction</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BE10BCB-9271-455C-9151-A91F1505855A}"/>
              </a:ext>
            </a:extLst>
          </p:cNvPr>
          <p:cNvSpPr>
            <a:spLocks noGrp="1"/>
          </p:cNvSpPr>
          <p:nvPr>
            <p:ph idx="1"/>
          </p:nvPr>
        </p:nvSpPr>
        <p:spPr/>
        <p:txBody>
          <a:bodyPr>
            <a:normAutofit fontScale="92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great recession is a sharp deterioration in economic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activity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recession is regarded as the most momentous economic downturn since the great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depression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Several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causes led to the occurrence of the great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depression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Fiscal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monetary policies were developed to curb the occurrence of another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recession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presentation will also recommend economic policies </a:t>
            </a:r>
            <a:r>
              <a:rPr lang="en-US" dirty="0" smtClean="0">
                <a:latin typeface="Times New Roman" panose="02020603050405020304" pitchFamily="18" charset="0"/>
                <a:ea typeface="Calibri" panose="020F0502020204030204" pitchFamily="34" charset="0"/>
                <a:cs typeface="Times New Roman" panose="02020603050405020304" pitchFamily="18" charset="0"/>
              </a:rPr>
              <a:t>together with</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actions to avoid future recession</a:t>
            </a:r>
          </a:p>
          <a:p>
            <a:pPr>
              <a:lnSpc>
                <a:spcPct val="200000"/>
              </a:lnSpc>
            </a:pPr>
            <a:endParaRPr lang="en-US" dirty="0"/>
          </a:p>
        </p:txBody>
      </p:sp>
    </p:spTree>
    <p:extLst>
      <p:ext uri="{BB962C8B-B14F-4D97-AF65-F5344CB8AC3E}">
        <p14:creationId xmlns:p14="http://schemas.microsoft.com/office/powerpoint/2010/main" val="3709328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0902CC-D9A7-4FC9-825B-848CBE33FA4F}"/>
              </a:ext>
            </a:extLst>
          </p:cNvPr>
          <p:cNvSpPr>
            <a:spLocks noGrp="1"/>
          </p:cNvSpPr>
          <p:nvPr>
            <p:ph type="title"/>
          </p:nvPr>
        </p:nvSpPr>
        <p:spPr/>
        <p:txBody>
          <a:bodyPr>
            <a:normAutofit fontScale="90000"/>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Causes </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of </a:t>
            </a: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Great Recession 2008-2009</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574C2B80-982D-4773-927E-CD39415F9A77}"/>
              </a:ext>
            </a:extLst>
          </p:cNvPr>
          <p:cNvSpPr>
            <a:spLocks noGrp="1"/>
          </p:cNvSpPr>
          <p:nvPr>
            <p:ph idx="1"/>
          </p:nvPr>
        </p:nvSpPr>
        <p:spPr>
          <a:xfrm>
            <a:off x="677334" y="1930400"/>
            <a:ext cx="8596668" cy="4799263"/>
          </a:xfrm>
        </p:spPr>
        <p:txBody>
          <a:bodyPr/>
          <a:lstStyle/>
          <a:p>
            <a:pPr marR="0">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Failure of the government in regulating the financial industry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Ponnuru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development of subprime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mortgages</a:t>
            </a:r>
          </a:p>
          <a:p>
            <a:pPr marR="0">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Securitization</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Increased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rates of subprime borrowers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Ponnuru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2018)</a:t>
            </a:r>
          </a:p>
          <a:p>
            <a:endParaRPr lang="en-US" dirty="0"/>
          </a:p>
        </p:txBody>
      </p:sp>
      <p:pic>
        <p:nvPicPr>
          <p:cNvPr id="5" name="Picture 4">
            <a:extLst>
              <a:ext uri="{FF2B5EF4-FFF2-40B4-BE49-F238E27FC236}">
                <a16:creationId xmlns:a16="http://schemas.microsoft.com/office/drawing/2014/main" xmlns="" id="{AE16D3EA-356D-4109-AC27-4F9CED042F4E}"/>
              </a:ext>
            </a:extLst>
          </p:cNvPr>
          <p:cNvPicPr>
            <a:picLocks noChangeAspect="1"/>
          </p:cNvPicPr>
          <p:nvPr/>
        </p:nvPicPr>
        <p:blipFill>
          <a:blip r:embed="rId3"/>
          <a:stretch>
            <a:fillRect/>
          </a:stretch>
        </p:blipFill>
        <p:spPr>
          <a:xfrm>
            <a:off x="1021180" y="3595938"/>
            <a:ext cx="6267450" cy="3133725"/>
          </a:xfrm>
          <a:prstGeom prst="rect">
            <a:avLst/>
          </a:prstGeom>
        </p:spPr>
      </p:pic>
    </p:spTree>
    <p:extLst>
      <p:ext uri="{BB962C8B-B14F-4D97-AF65-F5344CB8AC3E}">
        <p14:creationId xmlns:p14="http://schemas.microsoft.com/office/powerpoint/2010/main" val="1598312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FE9D58-ED27-4AB7-9929-2AC8F450D852}"/>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Has the Crisis Changed the Structure </a:t>
            </a:r>
            <a:r>
              <a:rPr lang="en-US" sz="4400" dirty="0">
                <a:latin typeface="Times New Roman" panose="02020603050405020304" pitchFamily="18" charset="0"/>
                <a:ea typeface="Calibri" panose="020F0502020204030204" pitchFamily="34" charset="0"/>
                <a:cs typeface="Times New Roman" panose="02020603050405020304" pitchFamily="18" charset="0"/>
              </a:rPr>
              <a:t>o</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f the US Economy?</a:t>
            </a:r>
            <a:b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10EA8C4-1B87-46BA-B2D7-0E770BE15B54}"/>
              </a:ext>
            </a:extLst>
          </p:cNvPr>
          <p:cNvSpPr>
            <a:spLocks noGrp="1"/>
          </p:cNvSpPr>
          <p:nvPr>
            <p:ph idx="1"/>
          </p:nvPr>
        </p:nvSpPr>
        <p:spPr>
          <a:xfrm>
            <a:off x="3384884" y="2160589"/>
            <a:ext cx="5889118" cy="3646653"/>
          </a:xfrm>
        </p:spPr>
        <p:txBody>
          <a:bodyPr>
            <a:normAutofit fontScale="92500"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structure of the U.S economy is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changed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initiative such as extending unemployment insurance is implemented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Tooze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Financial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policies are made more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accommodative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efforts are done to stabilize the financial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market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Expand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job market</a:t>
            </a:r>
          </a:p>
          <a:p>
            <a:pPr>
              <a:lnSpc>
                <a:spcPct val="200000"/>
              </a:lnSpc>
            </a:pPr>
            <a:endParaRPr lang="en-US" dirty="0"/>
          </a:p>
        </p:txBody>
      </p:sp>
      <p:pic>
        <p:nvPicPr>
          <p:cNvPr id="1026" name="Picture 2" descr="Great Depression - Wikipedia">
            <a:extLst>
              <a:ext uri="{FF2B5EF4-FFF2-40B4-BE49-F238E27FC236}">
                <a16:creationId xmlns:a16="http://schemas.microsoft.com/office/drawing/2014/main" xmlns="" id="{5FE620CA-08A5-4B57-919E-71043D9D3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160589"/>
            <a:ext cx="3384884" cy="433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321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E8BD81-BB26-4242-AD18-2D2AFB9F7AE3}"/>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Could A Similar Recession Happen in </a:t>
            </a:r>
            <a:r>
              <a:rPr lang="en-US" sz="4400" dirty="0">
                <a:latin typeface="Times New Roman" panose="02020603050405020304" pitchFamily="18" charset="0"/>
                <a:ea typeface="Calibri" panose="020F0502020204030204" pitchFamily="34" charset="0"/>
                <a:cs typeface="Times New Roman" panose="02020603050405020304" pitchFamily="18" charset="0"/>
              </a:rPr>
              <a:t>t</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he Future?</a:t>
            </a:r>
            <a:b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13430BA-046D-4E3F-8BDA-BB7B869068BA}"/>
              </a:ext>
            </a:extLst>
          </p:cNvPr>
          <p:cNvSpPr>
            <a:spLocks noGrp="1"/>
          </p:cNvSpPr>
          <p:nvPr>
            <p:ph idx="1"/>
          </p:nvPr>
        </p:nvSpPr>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Similar recession can happen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future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Both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fiscal actions and monetary policy are essential in preventing recession (Bivens,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2019)</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is poorly prepared for the next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recession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increased inequality in the current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economy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Policymakers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resistant to increase public spending due to increased public debt (Committee for Economic Development, 2018)</a:t>
            </a:r>
          </a:p>
          <a:p>
            <a:pPr>
              <a:lnSpc>
                <a:spcPct val="200000"/>
              </a:lnSpc>
            </a:pPr>
            <a:endParaRPr lang="en-US" dirty="0"/>
          </a:p>
        </p:txBody>
      </p:sp>
    </p:spTree>
    <p:extLst>
      <p:ext uri="{BB962C8B-B14F-4D97-AF65-F5344CB8AC3E}">
        <p14:creationId xmlns:p14="http://schemas.microsoft.com/office/powerpoint/2010/main" val="3890976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EBF190-6D50-4277-ABA7-72B73FDFFEAB}"/>
              </a:ext>
            </a:extLst>
          </p:cNvPr>
          <p:cNvSpPr>
            <a:spLocks noGrp="1"/>
          </p:cNvSpPr>
          <p:nvPr>
            <p:ph type="title"/>
          </p:nvPr>
        </p:nvSpPr>
        <p:spPr/>
        <p:txBody>
          <a:bodyPr>
            <a:noAutofit/>
          </a:bodyPr>
          <a:lstStyle/>
          <a:p>
            <a:pPr algn="ctr"/>
            <a:r>
              <a:rPr lang="en-US" sz="3200" dirty="0" smtClean="0">
                <a:effectLst/>
                <a:latin typeface="Times New Roman" panose="02020603050405020304" pitchFamily="18" charset="0"/>
                <a:ea typeface="Calibri" panose="020F0502020204030204" pitchFamily="34" charset="0"/>
                <a:cs typeface="Times New Roman" panose="02020603050405020304" pitchFamily="18" charset="0"/>
              </a:rPr>
              <a:t>Economic Advice</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6FAF312E-B99A-4364-9C9A-CFF8617BE760}"/>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Workforce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management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Debt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Ponnuru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Decision-Making</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Digital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Transformation</a:t>
            </a:r>
          </a:p>
          <a:p>
            <a:pPr>
              <a:lnSpc>
                <a:spcPct val="200000"/>
              </a:lnSpc>
            </a:pPr>
            <a:endParaRPr lang="en-US" dirty="0"/>
          </a:p>
        </p:txBody>
      </p:sp>
      <p:pic>
        <p:nvPicPr>
          <p:cNvPr id="2050" name="Picture 2" descr="Photos show what America was like during the Great Depression - Insider">
            <a:extLst>
              <a:ext uri="{FF2B5EF4-FFF2-40B4-BE49-F238E27FC236}">
                <a16:creationId xmlns:a16="http://schemas.microsoft.com/office/drawing/2014/main" xmlns="" id="{ACD5F15F-655F-4EFA-9878-A32E7510A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9052" y="1930400"/>
            <a:ext cx="8742948" cy="492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328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6BE157-940F-4CB5-87A1-0E6AF570109B}"/>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Hypothesized Causes of </a:t>
            </a:r>
            <a:r>
              <a:rPr lang="en-US" sz="4400" dirty="0">
                <a:latin typeface="Times New Roman" panose="02020603050405020304" pitchFamily="18" charset="0"/>
                <a:ea typeface="Calibri" panose="020F0502020204030204" pitchFamily="34" charset="0"/>
                <a:cs typeface="Times New Roman" panose="02020603050405020304" pitchFamily="18" charset="0"/>
              </a:rPr>
              <a:t>t</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he Great Recession</a:t>
            </a:r>
            <a:b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4B2089E-0659-469E-AF80-2E51A66F3879}"/>
              </a:ext>
            </a:extLst>
          </p:cNvPr>
          <p:cNvSpPr>
            <a:spLocks noGrp="1"/>
          </p:cNvSpPr>
          <p:nvPr>
            <p:ph idx="1"/>
          </p:nvPr>
        </p:nvSpPr>
        <p:spPr/>
        <p:txBody>
          <a:bodyPr/>
          <a:lstStyle/>
          <a:p>
            <a:pPr marR="0">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Low-interest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rate</a:t>
            </a:r>
          </a:p>
          <a:p>
            <a:pPr marR="0">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High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public debt </a:t>
            </a:r>
          </a:p>
          <a:p>
            <a:endParaRPr lang="en-US" dirty="0"/>
          </a:p>
        </p:txBody>
      </p:sp>
      <p:pic>
        <p:nvPicPr>
          <p:cNvPr id="3074" name="Picture 2" descr="Industries that thrived during the Great Depression. | by JD Jordan | Medium">
            <a:extLst>
              <a:ext uri="{FF2B5EF4-FFF2-40B4-BE49-F238E27FC236}">
                <a16:creationId xmlns:a16="http://schemas.microsoft.com/office/drawing/2014/main" xmlns="" id="{8A39DB27-C61C-42A9-B692-4138E54C4A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221" y="3158836"/>
            <a:ext cx="8596669" cy="369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858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EA581D-3391-44ED-BDDC-2B19AABE117D}"/>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Fiscal and Monetary Policies </a:t>
            </a:r>
            <a:r>
              <a:rPr lang="en-US" sz="4400" dirty="0">
                <a:latin typeface="Times New Roman" panose="02020603050405020304" pitchFamily="18" charset="0"/>
                <a:ea typeface="Calibri" panose="020F0502020204030204" pitchFamily="34" charset="0"/>
                <a:cs typeface="Times New Roman" panose="02020603050405020304" pitchFamily="18" charset="0"/>
              </a:rPr>
              <a:t>i</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n the Great Recession</a:t>
            </a:r>
            <a:b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6FC3B25-CCE3-4C47-8D8A-90D8B9E7A42A}"/>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Tax cut (Holland et 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Increase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spending</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Keep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interest rates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low</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Reduce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unemployment</a:t>
            </a:r>
          </a:p>
          <a:p>
            <a:pPr>
              <a:lnSpc>
                <a:spcPct val="200000"/>
              </a:lnSpc>
            </a:pPr>
            <a:endParaRPr lang="en-US" dirty="0"/>
          </a:p>
        </p:txBody>
      </p:sp>
      <p:pic>
        <p:nvPicPr>
          <p:cNvPr id="4098" name="Picture 2" descr="DOMINIC SANDBROOK: The recovery that followed The Great Depression should  give us hope | Daily Mail Online">
            <a:extLst>
              <a:ext uri="{FF2B5EF4-FFF2-40B4-BE49-F238E27FC236}">
                <a16:creationId xmlns:a16="http://schemas.microsoft.com/office/drawing/2014/main" xmlns="" id="{C09D9F91-E123-405E-B9D8-E6DE8DA87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8441" y="1930400"/>
            <a:ext cx="5614738" cy="492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504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201EF0-BA11-4BCE-A06A-FAFC5B601F9A}"/>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Changes </a:t>
            </a:r>
            <a:r>
              <a:rPr lang="en-US" sz="4400" dirty="0">
                <a:latin typeface="Times New Roman" panose="02020603050405020304" pitchFamily="18" charset="0"/>
                <a:ea typeface="Calibri" panose="020F0502020204030204" pitchFamily="34" charset="0"/>
                <a:cs typeface="Times New Roman" panose="02020603050405020304" pitchFamily="18" charset="0"/>
              </a:rPr>
              <a:t>i</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n the US Economy From the Great Recession</a:t>
            </a:r>
            <a:b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E68E199-8E9D-4EC3-9F18-7CFC02E03544}"/>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unemployment rate increased to ten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percent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Tooze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Gross Domestic Product (GDP</a:t>
            </a: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r>
              <a:rPr lang="en-US" smtClean="0">
                <a:latin typeface="Times New Roman" panose="02020603050405020304" pitchFamily="18" charset="0"/>
                <a:ea typeface="Calibri" panose="020F0502020204030204" pitchFamily="34" charset="0"/>
                <a:cs typeface="Times New Roman" panose="02020603050405020304" pitchFamily="18" charset="0"/>
              </a:rPr>
              <a:t>decreased</a:t>
            </a:r>
            <a:r>
              <a:rPr lang="en-US" sz="180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0.3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percent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2008 and 2.8% in 2009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Tooze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housing market moved from boom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bust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a possibility for a future recession because of high inequality</a:t>
            </a:r>
          </a:p>
          <a:p>
            <a:pPr>
              <a:lnSpc>
                <a:spcPct val="200000"/>
              </a:lnSpc>
            </a:pPr>
            <a:endParaRPr lang="en-US" dirty="0"/>
          </a:p>
        </p:txBody>
      </p:sp>
    </p:spTree>
    <p:extLst>
      <p:ext uri="{BB962C8B-B14F-4D97-AF65-F5344CB8AC3E}">
        <p14:creationId xmlns:p14="http://schemas.microsoft.com/office/powerpoint/2010/main" val="2093740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024687-05E6-4BEF-9A6B-F3D28F9C2A3F}"/>
              </a:ext>
            </a:extLst>
          </p:cNvPr>
          <p:cNvSpPr>
            <a:spLocks noGrp="1"/>
          </p:cNvSpPr>
          <p:nvPr>
            <p:ph type="title"/>
          </p:nvPr>
        </p:nvSpPr>
        <p:spPr/>
        <p:txBody>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A92A98C-73AC-44D3-B9A5-38CC66187A49}"/>
              </a:ext>
            </a:extLst>
          </p:cNvPr>
          <p:cNvSpPr>
            <a:spLocks noGrp="1"/>
          </p:cNvSpPr>
          <p:nvPr>
            <p:ph idx="1"/>
          </p:nvPr>
        </p:nvSpPr>
        <p:spPr>
          <a:xfrm>
            <a:off x="677334" y="1445695"/>
            <a:ext cx="8596668" cy="3880773"/>
          </a:xfrm>
        </p:spPr>
        <p:txBody>
          <a:bodyPr>
            <a:normAutofit fontScale="85000" lnSpcReduction="10000"/>
          </a:bodyPr>
          <a:lstStyle/>
          <a:p>
            <a:pPr marL="0" marR="0" indent="0">
              <a:lnSpc>
                <a:spcPct val="20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great recession was expensive to Americans as it led to the loss of income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employment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Fiscal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monetary policy can manage a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recession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Economic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policy to avoid a future recession by targeting higher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inflation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Secondly, guaranteeing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financial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stability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Thirdly, devaluation to enhance aggregate demand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1312481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614ADC-5BED-4CB6-8932-DC17B2EF7D11}"/>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AA13BFBF-12E2-4D2D-B49E-73EC544416D1}"/>
              </a:ext>
            </a:extLst>
          </p:cNvPr>
          <p:cNvSpPr>
            <a:spLocks noGrp="1"/>
          </p:cNvSpPr>
          <p:nvPr>
            <p:ph idx="1"/>
          </p:nvPr>
        </p:nvSpPr>
        <p:spPr>
          <a:xfrm>
            <a:off x="677334" y="1479665"/>
            <a:ext cx="8596668" cy="5137266"/>
          </a:xfrm>
        </p:spPr>
        <p:txBody>
          <a:bodyPr>
            <a:normAutofit fontScale="85000" lnSpcReduction="20000"/>
          </a:bodyPr>
          <a:lstStyle/>
          <a:p>
            <a:pPr marL="0" marR="0" indent="-457200">
              <a:lnSpc>
                <a:spcPct val="200000"/>
              </a:lnSpc>
              <a:spcBef>
                <a:spcPts val="0"/>
              </a:spcBef>
              <a:spcAft>
                <a:spcPts val="800"/>
              </a:spcAft>
              <a:buNone/>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Bivens, J. (2019). What should we know about the next recession? </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Economic Policy </a:t>
            </a:r>
            <a:r>
              <a:rPr lang="en-US" sz="1900" i="1" dirty="0" smtClean="0">
                <a:effectLst/>
                <a:latin typeface="Times New Roman" panose="02020603050405020304" pitchFamily="18" charset="0"/>
                <a:ea typeface="Calibri" panose="020F0502020204030204" pitchFamily="34" charset="0"/>
                <a:cs typeface="Times New Roman" panose="02020603050405020304" pitchFamily="18" charset="0"/>
              </a:rPr>
              <a:t>Institute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19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://www.epi.org/publication/next-recession-bivens/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lnSpc>
                <a:spcPct val="200000"/>
              </a:lnSpc>
              <a:spcBef>
                <a:spcPts val="0"/>
              </a:spcBef>
              <a:spcAft>
                <a:spcPts val="800"/>
              </a:spcAft>
              <a:buNone/>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Committee for Economic Development. (2018, April 4). What is the ‘national debt’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why does it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matter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sz="19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www.ced.org/reports/what-is-the-national-debt-and-why-does-it-matter</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800"/>
              </a:spcAft>
              <a:buNone/>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Frick, W. (2019). How to survive recession and thrive afterward. </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Harvard Business </a:t>
            </a:r>
            <a:r>
              <a:rPr lang="en-US" sz="1900" i="1" dirty="0" smtClean="0">
                <a:effectLst/>
                <a:latin typeface="Times New Roman" panose="02020603050405020304" pitchFamily="18" charset="0"/>
                <a:ea typeface="Calibri" panose="020F0502020204030204" pitchFamily="34" charset="0"/>
                <a:cs typeface="Times New Roman" panose="02020603050405020304" pitchFamily="18" charset="0"/>
              </a:rPr>
              <a:t>	Review</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a:t>
            </a:r>
            <a:r>
              <a:rPr lang="en-US" sz="19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://hbr.org/2019/05/how-to-survive-a-recession-and-thrive-afterward</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lnSpc>
                <a:spcPct val="200000"/>
              </a:lnSpc>
              <a:spcBef>
                <a:spcPts val="0"/>
              </a:spcBef>
              <a:spcAft>
                <a:spcPts val="800"/>
              </a:spcAft>
              <a:buNone/>
            </a:pPr>
            <a:r>
              <a:rPr lang="en-US" sz="19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Homburg, S. (2015). What Caused the Great Recession?. </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Review of Economics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66</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1-12</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u="none" strike="noStrike" dirty="0" smtClean="0">
                <a:solidFill>
                  <a:srgbClr val="007596"/>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a:t>
            </a:r>
            <a:r>
              <a:rPr lang="en-US" sz="1900" u="none" strike="noStrike" dirty="0">
                <a:solidFill>
                  <a:srgbClr val="007596"/>
                </a:solidFill>
                <a:effectLst/>
                <a:latin typeface="Times New Roman" panose="02020603050405020304" pitchFamily="18" charset="0"/>
                <a:ea typeface="Calibri" panose="020F0502020204030204" pitchFamily="34" charset="0"/>
                <a:cs typeface="Times New Roman" panose="02020603050405020304" pitchFamily="18" charset="0"/>
                <a:hlinkClick r:id="rId5"/>
              </a:rPr>
              <a:t>://doi.org/10.1515/roe-2015-0102</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800"/>
              </a:spcAft>
              <a:buNone/>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Holland, J.,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Leamer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E., &amp; Rivlin, A. (2018, July). Perspectives on U.S. fiscal policy.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Business 	Economics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53(3), 124–133. </a:t>
            </a:r>
            <a:r>
              <a:rPr lang="en-US" sz="19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https://doi.org/10.1057/s11369-018-0083-3</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indent="-457200">
              <a:lnSpc>
                <a:spcPct val="200000"/>
              </a:lnSpc>
            </a:pPr>
            <a:endParaRPr lang="en-US" dirty="0"/>
          </a:p>
        </p:txBody>
      </p:sp>
    </p:spTree>
    <p:extLst>
      <p:ext uri="{BB962C8B-B14F-4D97-AF65-F5344CB8AC3E}">
        <p14:creationId xmlns:p14="http://schemas.microsoft.com/office/powerpoint/2010/main" val="4042005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10A016-C487-4C7F-A5A1-3DE50B999532}"/>
              </a:ext>
            </a:extLst>
          </p:cNvPr>
          <p:cNvSpPr>
            <a:spLocks noGrp="1"/>
          </p:cNvSpPr>
          <p:nvPr>
            <p:ph type="title"/>
          </p:nvPr>
        </p:nvSpPr>
        <p:spPr/>
        <p:txBody>
          <a:bodyPr>
            <a:normAutofit/>
          </a:bodyPr>
          <a:lstStyle/>
          <a:p>
            <a:pPr algn="ctr"/>
            <a:r>
              <a:rPr lang="en-US" sz="4000" dirty="0"/>
              <a:t>References Cont.</a:t>
            </a:r>
          </a:p>
        </p:txBody>
      </p:sp>
      <p:sp>
        <p:nvSpPr>
          <p:cNvPr id="3" name="Content Placeholder 2">
            <a:extLst>
              <a:ext uri="{FF2B5EF4-FFF2-40B4-BE49-F238E27FC236}">
                <a16:creationId xmlns:a16="http://schemas.microsoft.com/office/drawing/2014/main" xmlns="" id="{4DE319AA-5498-433D-81F8-41C886227B53}"/>
              </a:ext>
            </a:extLst>
          </p:cNvPr>
          <p:cNvSpPr>
            <a:spLocks noGrp="1"/>
          </p:cNvSpPr>
          <p:nvPr>
            <p:ph idx="1"/>
          </p:nvPr>
        </p:nvSpPr>
        <p:spPr/>
        <p:txBody>
          <a:bodyPr/>
          <a:lstStyle/>
          <a:p>
            <a:pPr marL="0" marR="0" indent="0">
              <a:lnSpc>
                <a:spcPct val="2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Ponnuru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 (2018, September 10). Rethinking the recession: Blame the Fed’s monetary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policy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National Review, 70, 26–28.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https://www.nationalreview.com/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nSpc>
                <a:spcPct val="2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Tooze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(2018, September). The forgotten history of the financial crisis: What the world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should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have learned in 2008. Foreign Affairs, 97, 199–210.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://www.foreignaffairs.com/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200000"/>
              </a:lnSpc>
            </a:pPr>
            <a:endParaRPr lang="en-US" dirty="0"/>
          </a:p>
        </p:txBody>
      </p:sp>
    </p:spTree>
    <p:extLst>
      <p:ext uri="{BB962C8B-B14F-4D97-AF65-F5344CB8AC3E}">
        <p14:creationId xmlns:p14="http://schemas.microsoft.com/office/powerpoint/2010/main" val="2936182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316</TotalTime>
  <Words>1669</Words>
  <Application>Microsoft Office PowerPoint</Application>
  <PresentationFormat>Widescreen</PresentationFormat>
  <Paragraphs>82</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The Great Recession</vt:lpstr>
      <vt:lpstr>Introduction </vt:lpstr>
      <vt:lpstr>Causes of Great Recession 2008-2009 </vt:lpstr>
      <vt:lpstr>Has the Crisis Changed the Structure of the US Economy? </vt:lpstr>
      <vt:lpstr>Could A Similar Recession Happen in the Future? </vt:lpstr>
      <vt:lpstr>Economic Advice</vt:lpstr>
      <vt:lpstr>Hypothesized Causes of the Great Recession </vt:lpstr>
      <vt:lpstr>Fiscal and Monetary Policies in the Great Recession </vt:lpstr>
      <vt:lpstr>Changes in the US Economy From the Great Recession </vt:lpstr>
      <vt:lpstr>Conclusion </vt:lpstr>
      <vt:lpstr>References </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Recession</dc:title>
  <dc:creator>Robert Mwaura</dc:creator>
  <cp:lastModifiedBy>LAPTOP</cp:lastModifiedBy>
  <cp:revision>14</cp:revision>
  <dcterms:created xsi:type="dcterms:W3CDTF">2021-01-08T13:28:52Z</dcterms:created>
  <dcterms:modified xsi:type="dcterms:W3CDTF">2021-01-08T18:51:04Z</dcterms:modified>
</cp:coreProperties>
</file>